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63" r:id="rId2"/>
  </p:sldMasterIdLst>
  <p:notesMasterIdLst>
    <p:notesMasterId r:id="rId28"/>
  </p:notesMasterIdLst>
  <p:sldIdLst>
    <p:sldId id="256" r:id="rId3"/>
    <p:sldId id="257" r:id="rId4"/>
    <p:sldId id="260" r:id="rId5"/>
    <p:sldId id="261" r:id="rId6"/>
    <p:sldId id="263" r:id="rId7"/>
    <p:sldId id="264" r:id="rId8"/>
    <p:sldId id="265" r:id="rId9"/>
    <p:sldId id="266" r:id="rId10"/>
    <p:sldId id="280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86" r:id="rId19"/>
    <p:sldId id="284" r:id="rId20"/>
    <p:sldId id="287" r:id="rId21"/>
    <p:sldId id="285" r:id="rId22"/>
    <p:sldId id="279" r:id="rId23"/>
    <p:sldId id="288" r:id="rId24"/>
    <p:sldId id="273" r:id="rId25"/>
    <p:sldId id="274" r:id="rId26"/>
    <p:sldId id="283" r:id="rId27"/>
  </p:sldIdLst>
  <p:sldSz cx="9144000" cy="5143500" type="screen16x9"/>
  <p:notesSz cx="6858000" cy="9144000"/>
  <p:embeddedFontLst>
    <p:embeddedFont>
      <p:font typeface="Helvetica Neue" panose="020B0604020202020204" charset="0"/>
      <p:regular r:id="rId29"/>
      <p:bold r:id="rId30"/>
      <p:italic r:id="rId31"/>
      <p:boldItalic r:id="rId32"/>
    </p:embeddedFont>
    <p:embeddedFont>
      <p:font typeface="Microsoft Yahei" panose="020B0503020204020204" pitchFamily="34" charset="-122"/>
      <p:regular r:id="rId33"/>
      <p:bold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tahoma" panose="020B0604030504040204" pitchFamily="3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467A1A-5D3B-4E8D-B7BE-FA637B7E22C2}">
  <a:tblStyle styleId="{25467A1A-5D3B-4E8D-B7BE-FA637B7E22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282" autoAdjust="0"/>
  </p:normalViewPr>
  <p:slideViewPr>
    <p:cSldViewPr snapToGrid="0">
      <p:cViewPr varScale="1">
        <p:scale>
          <a:sx n="115" d="100"/>
          <a:sy n="115" d="100"/>
        </p:scale>
        <p:origin x="518" y="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08265b2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1208265b2e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333333"/>
                </a:solidFill>
                <a:highlight>
                  <a:srgbClr val="F7F8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Hello, everyone I'm Yuehao. I am very happy and welcome all of you to my presentation.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50" dirty="0">
              <a:solidFill>
                <a:srgbClr val="333333"/>
              </a:solidFill>
              <a:highlight>
                <a:srgbClr val="F7F8FA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33333"/>
                </a:solidFill>
                <a:highlight>
                  <a:srgbClr val="F7F8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In this Capstone,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I‘d like to solve some problems I’ve had in my previous job. </a:t>
            </a:r>
            <a:r>
              <a:rPr lang="en-US" sz="44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How to build a stable real-time database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 efficiently?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 How can 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w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e use real-time data to predict prices of stock and make money?</a:t>
            </a:r>
            <a:endParaRPr lang="en-US" altLang="zh-CN" sz="1600" b="0" i="0" dirty="0">
              <a:solidFill>
                <a:srgbClr val="333333"/>
              </a:solidFill>
              <a:effectLst/>
              <a:latin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I was lucky enough to choose the Data Analysis project. </a:t>
            </a:r>
            <a:r>
              <a:rPr lang="en-US" sz="1600" dirty="0">
                <a:solidFill>
                  <a:srgbClr val="333333"/>
                </a:solidFill>
                <a:highlight>
                  <a:srgbClr val="F7F8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In the past three semesters, the courses of Product Design, Data Science and Information Architecture have helped me master the key knowledge for Data analysis.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I used the knowledge taught </a:t>
            </a:r>
            <a:r>
              <a:rPr lang="en-US" sz="2800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/</a:t>
            </a:r>
            <a:r>
              <a:rPr lang="en-US" sz="2800" b="0" i="0" dirty="0" err="1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tɔːt</a:t>
            </a:r>
            <a:r>
              <a:rPr lang="en-US" sz="2800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/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 by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professors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 and self-taught in this capstone</a:t>
            </a:r>
            <a:r>
              <a:rPr lang="en-US" sz="1050" dirty="0">
                <a:solidFill>
                  <a:srgbClr val="333333"/>
                </a:solidFill>
                <a:highlight>
                  <a:srgbClr val="F7F8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33333"/>
                </a:solidFill>
                <a:highlight>
                  <a:srgbClr val="F7F8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Ok, I’m going to start my presentation.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33333"/>
              </a:solidFill>
              <a:highlight>
                <a:srgbClr val="F7F8FA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" name="Google Shape;67;g1208265b2e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08265b2ed_0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Two machine learning algorithms are used in the Capstone. They are</a:t>
            </a:r>
            <a:endParaRPr lang="en-US" sz="1050" dirty="0">
              <a:solidFill>
                <a:srgbClr val="333333"/>
              </a:solidFill>
              <a:highlight>
                <a:srgbClr val="F7F8FA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33333"/>
                </a:solidFill>
                <a:highlight>
                  <a:srgbClr val="F7F8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Long Short-Term Memory recurrent neural networks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33333"/>
                </a:solidFill>
                <a:highlight>
                  <a:srgbClr val="F7F8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Probabilistic forecasting with autoregressive recurrent neural networks</a:t>
            </a:r>
            <a:endParaRPr lang="en-US" dirty="0"/>
          </a:p>
        </p:txBody>
      </p:sp>
      <p:sp>
        <p:nvSpPr>
          <p:cNvPr id="147" name="Google Shape;147;g1208265b2ed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08265b2ed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08265b2ed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LSTM is better than simply RNN in long sequence data.</a:t>
            </a:r>
            <a:endParaRPr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" sz="1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solves the problems of gradient </a:t>
            </a:r>
            <a:r>
              <a:rPr lang="en-US" sz="1400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/ˈ</a:t>
            </a:r>
            <a:r>
              <a:rPr lang="en-US" sz="1400" b="0" i="0" dirty="0" err="1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ɡreɪdiənt</a:t>
            </a:r>
            <a:r>
              <a:rPr lang="en-US" sz="1400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/ </a:t>
            </a:r>
            <a:r>
              <a:rPr lang="en" sz="1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disappearance and gradient explosion in training.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000" dirty="0">
                <a:solidFill>
                  <a:schemeClr val="dk1"/>
                </a:solidFill>
              </a:rPr>
              <a:t>Although LSTM is difficult to understand, using </a:t>
            </a:r>
            <a:r>
              <a:rPr lang="en-US" sz="1000" dirty="0" err="1">
                <a:solidFill>
                  <a:schemeClr val="dk1"/>
                </a:solidFill>
              </a:rPr>
              <a:t>Tensorflow</a:t>
            </a:r>
            <a:r>
              <a:rPr lang="en-US" sz="1000" dirty="0">
                <a:solidFill>
                  <a:schemeClr val="dk1"/>
                </a:solidFill>
              </a:rPr>
              <a:t> we can quickly build an LSTM model with less than 10 lines of code.</a:t>
            </a:r>
            <a:endParaRPr lang="en-US"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remembers things that need to be remembered for a long time through states and forgets unimportant information.</a:t>
            </a:r>
            <a:endParaRPr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fade3fb0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fade3fb0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The line-chart of LSTM shows, the predicted curve is similar to the real curve. But these forecastings showed </a:t>
            </a: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delay.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08265b2ed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08265b2ed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DeepAR can produce probabilistic forecasts.</a:t>
            </a:r>
            <a:endParaRPr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One DeepAR model supports Multiple Time-series data: For example, One model can predict 100 stocks. 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It will avoid a lot of repetitive work.</a:t>
            </a:r>
            <a:endParaRPr lang="en"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can build a DeepAR very quickly on SageMaker.</a:t>
            </a:r>
            <a:endParaRPr lang="en-US"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000" dirty="0">
              <a:solidFill>
                <a:schemeClr val="dk1"/>
              </a:solidFill>
              <a:latin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fade3fb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fade3fb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The line-chart of DeepAR shows, </a:t>
            </a:r>
            <a:r>
              <a:rPr lang="en-US" sz="1050" dirty="0">
                <a:solidFill>
                  <a:srgbClr val="333333"/>
                </a:solidFill>
                <a:highlight>
                  <a:srgbClr val="F7F8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accuracy of early prediction is higher than the latter part of the prediction. </a:t>
            </a:r>
            <a:endParaRPr lang="en" sz="1050" dirty="0">
              <a:solidFill>
                <a:srgbClr val="333333"/>
              </a:solidFill>
              <a:highlight>
                <a:srgbClr val="F7F8FA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0807d21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0807d21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There are main differences between 2 algorithms.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333333"/>
              </a:solidFill>
              <a:effectLst/>
              <a:latin typeface="tahoma" panose="020B060403050404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In many cases, the accuracy price of a stock is very difficult to predict. 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 err="1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DeepAR</a:t>
            </a: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 can predict the probability of a stock price. Probability is more useful than point prediction in real stock price predictions.</a:t>
            </a:r>
            <a:endParaRPr lang="en-US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08265b2ed_0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In data section: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I chose two types of intervals of data. 1 day and 1 minute.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I used 10 indicators. Like, Simple Moving Average, Bollinger Bands, etc. I hope they can improve the accuracy of models.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b="0" i="0" dirty="0">
              <a:solidFill>
                <a:srgbClr val="BDC1C6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In model selection:</a:t>
            </a:r>
            <a:endParaRPr lang="en-US" altLang="zh-CN" b="0" i="0" dirty="0">
              <a:solidFill>
                <a:srgbClr val="BDC1C6"/>
              </a:solidFill>
              <a:effectLst/>
              <a:latin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I compared 3 types of LSTM models and 1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DeepAR</a:t>
            </a:r>
            <a:r>
              <a:rPr lang="en-US" b="0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 model.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BDC1C6"/>
              </a:solidFill>
              <a:effectLst/>
              <a:latin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root-mean-square error and a simply trading strategy were used to evaluate models.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If t-day’s is forecasted to rise, I will buy. Otherwise, I will sell.</a:t>
            </a:r>
            <a:endParaRPr dirty="0"/>
          </a:p>
        </p:txBody>
      </p:sp>
      <p:sp>
        <p:nvSpPr>
          <p:cNvPr id="192" name="Google Shape;192;g1208265b2e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2098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 typeface="+mj-lt"/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This slide compared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4 types of models with intervals of 1-day.</a:t>
            </a:r>
            <a:endParaRPr lang="en-US" b="0" i="0" dirty="0">
              <a:solidFill>
                <a:srgbClr val="333333"/>
              </a:solidFill>
              <a:effectLst/>
              <a:latin typeface="tahoma" panose="020B0604030504040204" pitchFamily="34" charset="0"/>
            </a:endParaRPr>
          </a:p>
          <a:p>
            <a:pPr marL="158750" indent="0">
              <a:buFont typeface="+mj-lt"/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I used 5 years of AMD data. The test set had 140 points. The change of test set was -18.89%</a:t>
            </a:r>
          </a:p>
          <a:p>
            <a:pPr marL="158750" indent="0">
              <a:buFont typeface="+mj-lt"/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The first column showed that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DeepAR</a:t>
            </a: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 had lower RMSE than LSTM had.</a:t>
            </a:r>
          </a:p>
          <a:p>
            <a:pPr marL="158750" indent="0">
              <a:buFont typeface="+mj-lt"/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The second column showed that one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DeepAR</a:t>
            </a: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 had the highest percentage of earnings in all models.</a:t>
            </a:r>
          </a:p>
          <a:p>
            <a:pPr marL="158750" indent="0">
              <a:buFont typeface="+mj-lt"/>
              <a:buNone/>
            </a:pPr>
            <a:endParaRPr lang="en-US" b="0" i="0" dirty="0">
              <a:solidFill>
                <a:srgbClr val="333333"/>
              </a:solidFill>
              <a:effectLst/>
              <a:latin typeface="tahoma" panose="020B0604030504040204" pitchFamily="34" charset="0"/>
            </a:endParaRPr>
          </a:p>
          <a:p>
            <a:pPr marL="387350" indent="-228600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The Top Left table showed that LSTM models with larger intervals of indicator could get lower RMSE.</a:t>
            </a:r>
          </a:p>
          <a:p>
            <a:pPr marL="387350" indent="-228600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But the bottom left table showed that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DeepAR</a:t>
            </a: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 models with intervals of 10 days got lower RMSE than LSTM models.</a:t>
            </a:r>
          </a:p>
          <a:p>
            <a:pPr marL="387350" indent="-228600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The bottom right table showed one of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DeepAR</a:t>
            </a: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 got the highest percentage of earnings.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35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350" indent="-228600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The bottom left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DeepAR</a:t>
            </a: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 model got the lowest RMSE with 8.09. But it had -29.77% of earnings. </a:t>
            </a:r>
          </a:p>
          <a:p>
            <a:pPr marL="387350" indent="-228600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The bottom right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DeepAR</a:t>
            </a: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 model had the highest percentage of earnings with near 39%. It was higher than the actual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price </a:t>
            </a: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change.</a:t>
            </a:r>
          </a:p>
          <a:p>
            <a:pPr marL="38735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Why the model had the highest percentage of earnings? The reason may be that the predictions followed same trends as the real data at certain periods. It was probably just a coincidence. Or if we use another strategy, the model might not earn so much.</a:t>
            </a:r>
          </a:p>
          <a:p>
            <a:pPr marL="158750" indent="0">
              <a:buFont typeface="+mj-lt"/>
              <a:buNone/>
            </a:pPr>
            <a:endParaRPr lang="en-US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All real data is in the 80% confidence interval.</a:t>
            </a:r>
          </a:p>
        </p:txBody>
      </p:sp>
    </p:spTree>
    <p:extLst>
      <p:ext uri="{BB962C8B-B14F-4D97-AF65-F5344CB8AC3E}">
        <p14:creationId xmlns:p14="http://schemas.microsoft.com/office/powerpoint/2010/main" val="2487824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 typeface="+mj-lt"/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This slide compared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4 types of models with intervals of 1-minute.</a:t>
            </a:r>
            <a:endParaRPr lang="en-US" b="0" i="0" dirty="0">
              <a:solidFill>
                <a:srgbClr val="333333"/>
              </a:solidFill>
              <a:effectLst/>
              <a:latin typeface="tahoma" panose="020B0604030504040204" pitchFamily="34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I used the data of Nasdaq on the April 22. Test set had 130 points. The change of test set is 0.4%</a:t>
            </a:r>
          </a:p>
          <a:p>
            <a:pPr marL="387350" indent="-228600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The </a:t>
            </a: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first column showed that LSTM models had lower RMSE than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DeepAR</a:t>
            </a: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 models had.</a:t>
            </a:r>
          </a:p>
          <a:p>
            <a:pPr marL="387350" indent="-228600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The second column showed that LSTM modes got higher percentage of earnings than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DeepAR</a:t>
            </a: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 models got. One of LSTM model had the highest percentage of earnings in all.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762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08265b2ed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highlight>
                  <a:srgbClr val="F7F8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As we know: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highlight>
                  <a:srgbClr val="F7F8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Machine Learning can help predict the price of stocks. </a:t>
            </a:r>
            <a:endParaRPr sz="1050" dirty="0">
              <a:solidFill>
                <a:schemeClr val="dk1"/>
              </a:solidFill>
              <a:highlight>
                <a:srgbClr val="F7F8FA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highlight>
                  <a:srgbClr val="F7F8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Quantitative trading needs Time-Series Data to make decisions.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highlight>
                  <a:srgbClr val="F7F8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But</a:t>
            </a:r>
            <a:r>
              <a:rPr lang="en" sz="1050" dirty="0">
                <a:solidFill>
                  <a:schemeClr val="dk1"/>
                </a:solidFill>
                <a:highlight>
                  <a:srgbClr val="F7F8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training a model is time cosuming. </a:t>
            </a:r>
            <a:r>
              <a:rPr lang="en-US" altLang="zh-CN" sz="1050" dirty="0">
                <a:solidFill>
                  <a:schemeClr val="dk1"/>
                </a:solidFill>
                <a:highlight>
                  <a:srgbClr val="F7F8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Fetching different intervals of real-time data is not easy.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These problems will be solved in my Capstone.</a:t>
            </a:r>
            <a:endParaRPr lang="en-US" sz="1050" dirty="0">
              <a:solidFill>
                <a:srgbClr val="333333"/>
              </a:solidFill>
              <a:highlight>
                <a:srgbClr val="F7F8FA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" name="Google Shape;73;g1208265b2e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350" indent="-228600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The top left LSTM model got the lowest RMSE with around 45. But it did not have the highest percentage of earnings.</a:t>
            </a:r>
          </a:p>
          <a:p>
            <a:pPr marL="387350" indent="-228600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The top right LSTM model had the highest percentage of earnings with 0.42%. It was higher than the change in real data.</a:t>
            </a:r>
          </a:p>
          <a:p>
            <a:pPr marL="387350" indent="-228600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The bottom 2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DeepARs</a:t>
            </a: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 did not predict trends similar to the real data. Why did they show random trends? The reason might that there was no significant change between minutes.</a:t>
            </a:r>
          </a:p>
        </p:txBody>
      </p:sp>
    </p:spTree>
    <p:extLst>
      <p:ext uri="{BB962C8B-B14F-4D97-AF65-F5344CB8AC3E}">
        <p14:creationId xmlns:p14="http://schemas.microsoft.com/office/powerpoint/2010/main" val="2324898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08265b2ed_0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1208265b2e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08265b2ed_0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In my previous job, I built a system that was similar to this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Capston</a:t>
            </a: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The capstone is easier, more scientific, and saves more time.</a:t>
            </a:r>
            <a:endParaRPr dirty="0"/>
          </a:p>
        </p:txBody>
      </p:sp>
      <p:sp>
        <p:nvSpPr>
          <p:cNvPr id="192" name="Google Shape;192;g1208265b2e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1367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08265b2ed_0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100" dirty="0"/>
              <a:t>1)    I spent a lot of effort and time building the real-time analysis system. But I enjoyed this process because I taught myself many AWS tools and algorithms. They can predict prices of stock.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100" dirty="0"/>
              <a:t>2)   The 2 algorithms are not easy to understand.</a:t>
            </a:r>
            <a:br>
              <a:rPr lang="en-US" sz="1100" dirty="0"/>
            </a:br>
            <a:r>
              <a:rPr lang="en-US" sz="1100" dirty="0"/>
              <a:t>      They both have a lot of hyper-parameters to test.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zh-CN" sz="1100" dirty="0"/>
              <a:t>      If we want to get a good model, we have to spend a lot of computing time.</a:t>
            </a:r>
            <a:br>
              <a:rPr lang="en-US" sz="1100" dirty="0"/>
            </a:b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100" dirty="0"/>
              <a:t>3)   A model might have a good evaluation value, but it could not make money.</a:t>
            </a:r>
            <a:endParaRPr dirty="0"/>
          </a:p>
        </p:txBody>
      </p:sp>
      <p:sp>
        <p:nvSpPr>
          <p:cNvPr id="192" name="Google Shape;192;g1208265b2e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08265b2ed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>
              <a:buSzPct val="100000"/>
            </a:pPr>
            <a:r>
              <a:rPr lang="en-US" sz="1100" dirty="0"/>
              <a:t>1) I will add historical financial reports for stocks as categories. Also use more indictors as numerical features.</a:t>
            </a:r>
          </a:p>
          <a:p>
            <a:pPr marL="91440">
              <a:buSzPct val="100000"/>
            </a:pPr>
            <a:r>
              <a:rPr lang="en-US" sz="1100" dirty="0"/>
              <a:t>2) NLP is a powerful tool. It can provide more useful information for models.</a:t>
            </a:r>
            <a:endParaRPr lang="en-US" b="0" i="0" dirty="0">
              <a:solidFill>
                <a:srgbClr val="333333"/>
              </a:solidFill>
              <a:effectLst/>
              <a:latin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dirty="0">
              <a:solidFill>
                <a:srgbClr val="333333"/>
              </a:solidFill>
              <a:effectLst/>
              <a:latin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/>
              <a:t>Use NLP to analyze news and articles, </a:t>
            </a:r>
            <a:endParaRPr lang="en-US" b="0" i="0" dirty="0">
              <a:solidFill>
                <a:srgbClr val="333333"/>
              </a:solidFill>
              <a:effectLst/>
              <a:latin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If a stock rises after an article is published, the article will be marked as positive.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When we get 100 articles, we can use NLP to get keywords that could be used to predict new articles.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g1208265b2e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200" dirty="0"/>
              <a:t>Thank you again for coming to my presentation.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975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10807d21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10807d21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 researching, I found that AWS offers a lot of high-performance tools that can process real-time data and shorten machine learning cycles.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interesting RNN(Recurrent neural network) algorithms can help predict time-series data.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High, middle, and low levels show my targets. Showing I am a smart and quick learner.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08265b2ed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-US" sz="11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system had 3 parts.</a:t>
            </a: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US" sz="11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Storing Real-Time Stock Price Data in the AWS Cloud.</a:t>
            </a: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US" sz="11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and deploying Machine Learning Models on </a:t>
            </a:r>
            <a:r>
              <a:rPr lang="en-US" sz="11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SageMaker</a:t>
            </a:r>
            <a:r>
              <a:rPr lang="en-US" sz="11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US" sz="11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P</a:t>
            </a:r>
            <a:r>
              <a:rPr lang="en-US" altLang="zh-CN" sz="11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ython to run </a:t>
            </a:r>
            <a:r>
              <a:rPr lang="en-US" sz="11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 Trading and perform Back-Testing.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g1208265b2e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08265b2ed_0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This architecture diagram showed that various data sources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can be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stored in suitable AWS services and databases. All machine learning run on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Sagemaker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.</a:t>
            </a:r>
            <a:r>
              <a:rPr lang="en-US" sz="2000" b="0" i="0" dirty="0">
                <a:solidFill>
                  <a:srgbClr val="4A90E2"/>
                </a:solidFill>
                <a:effectLst/>
                <a:latin typeface="tahoma" panose="020B0604030504040204" pitchFamily="34" charset="0"/>
              </a:rPr>
              <a:t> Finally, predictions were used by mock trading.</a:t>
            </a:r>
          </a:p>
          <a:p>
            <a:pPr marL="152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endParaRPr lang="en"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52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-US" altLang="zh-CN" sz="1200" dirty="0">
                <a:solidFill>
                  <a:schemeClr val="dk1"/>
                </a:solidFill>
              </a:rPr>
              <a:t>Real-time data was stored in </a:t>
            </a:r>
            <a:r>
              <a:rPr lang="en-US" altLang="zh-CN" sz="1200" dirty="0" err="1">
                <a:solidFill>
                  <a:schemeClr val="dk1"/>
                </a:solidFill>
              </a:rPr>
              <a:t>TimeStream</a:t>
            </a:r>
            <a:r>
              <a:rPr lang="en-US" altLang="zh-CN" sz="1200" dirty="0">
                <a:solidFill>
                  <a:schemeClr val="dk1"/>
                </a:solidFill>
              </a:rPr>
              <a:t> </a:t>
            </a:r>
            <a:r>
              <a:rPr lang="en-US" altLang="zh-CN" sz="1200" dirty="0" err="1">
                <a:solidFill>
                  <a:schemeClr val="dk1"/>
                </a:solidFill>
              </a:rPr>
              <a:t>DataBase</a:t>
            </a:r>
            <a:r>
              <a:rPr lang="en-US" altLang="zh-CN" sz="1200" dirty="0">
                <a:solidFill>
                  <a:schemeClr val="dk1"/>
                </a:solidFill>
              </a:rPr>
              <a:t>.</a:t>
            </a:r>
          </a:p>
          <a:p>
            <a:pPr marL="152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-US" sz="1200" dirty="0" err="1">
                <a:solidFill>
                  <a:schemeClr val="dk1"/>
                </a:solidFill>
              </a:rPr>
              <a:t>SageMaker</a:t>
            </a:r>
            <a:r>
              <a:rPr lang="en-US" sz="1200" dirty="0">
                <a:solidFill>
                  <a:schemeClr val="dk1"/>
                </a:solidFill>
              </a:rPr>
              <a:t> speed up models </a:t>
            </a:r>
            <a:r>
              <a:rPr lang="en-US" sz="1200" dirty="0" err="1">
                <a:solidFill>
                  <a:schemeClr val="dk1"/>
                </a:solidFill>
              </a:rPr>
              <a:t>traning</a:t>
            </a:r>
            <a:r>
              <a:rPr lang="en-US" sz="1200" dirty="0">
                <a:solidFill>
                  <a:schemeClr val="dk1"/>
                </a:solidFill>
              </a:rPr>
              <a:t> time.</a:t>
            </a:r>
          </a:p>
          <a:p>
            <a:pPr marL="152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-US" sz="2000" b="0" i="0" dirty="0">
                <a:solidFill>
                  <a:srgbClr val="4A90E2"/>
                </a:solidFill>
                <a:effectLst/>
                <a:latin typeface="tahoma" panose="020B0604030504040204" pitchFamily="34" charset="0"/>
              </a:rPr>
              <a:t>Kinesis helped me transfer data into RDS almost in real time.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17" name="Google Shape;117;g1208265b2ed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08265b2ed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08265b2ed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Real-time data can be stored in Timestream database. The database is easy to use.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can be accessed by SQL.</a:t>
            </a:r>
            <a:endParaRPr sz="10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fade3fb0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fade3fb0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We can easily query different bin data by SQL. I</a:t>
            </a:r>
            <a:r>
              <a:rPr lang="en-US" altLang="zh-CN" dirty="0">
                <a:solidFill>
                  <a:schemeClr val="dk1"/>
                </a:solidFill>
              </a:rPr>
              <a:t>f we’d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en-US" altLang="zh-CN" dirty="0">
                <a:solidFill>
                  <a:schemeClr val="dk1"/>
                </a:solidFill>
              </a:rPr>
              <a:t>like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en-US" altLang="zh-CN" dirty="0">
                <a:solidFill>
                  <a:schemeClr val="dk1"/>
                </a:solidFill>
              </a:rPr>
              <a:t>to get </a:t>
            </a:r>
            <a:r>
              <a:rPr lang="en-US" dirty="0">
                <a:solidFill>
                  <a:schemeClr val="dk1"/>
                </a:solidFill>
              </a:rPr>
              <a:t>interval of 5 minutes or 2 hours data, we </a:t>
            </a:r>
            <a:r>
              <a:rPr lang="en-US" altLang="zh-CN" dirty="0">
                <a:solidFill>
                  <a:schemeClr val="dk1"/>
                </a:solidFill>
              </a:rPr>
              <a:t>only need to change the SQL a little bit,  </a:t>
            </a:r>
            <a:endParaRPr lang="en-US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08265b2ed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08265b2ed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SageMaker provides many algorithms to solve prediction problem. </a:t>
            </a:r>
            <a:endParaRPr sz="1000" b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lang="en-US" sz="1000" b="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DeepAR</a:t>
            </a:r>
            <a:r>
              <a:rPr lang="en-US" sz="1000" b="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algorithm can be used to </a:t>
            </a:r>
            <a:r>
              <a:rPr lang="en" sz="1000" b="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forecast</a:t>
            </a:r>
            <a:r>
              <a:rPr lang="en-US" sz="1000" b="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time-series data.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08265b2ed_0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load data from different AWS services and databases into Mock Trading.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 We can use trading strategies to evaluate models, whether models can make money or not, in  order to help us make real trading decisions.</a:t>
            </a:r>
            <a:endParaRPr dirty="0"/>
          </a:p>
        </p:txBody>
      </p:sp>
      <p:sp>
        <p:nvSpPr>
          <p:cNvPr id="192" name="Google Shape;192;g1208265b2e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651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/Subtitle Blue">
  <p:cSld name="4_Title/Subtitle Blu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3225800"/>
            <a:ext cx="9144000" cy="1917600"/>
          </a:xfrm>
          <a:prstGeom prst="rect">
            <a:avLst/>
          </a:prstGeom>
          <a:solidFill>
            <a:srgbClr val="002142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228600" y="3417570"/>
            <a:ext cx="8915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548625" rIns="274325" bIns="60950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11480" y="4075312"/>
            <a:ext cx="8732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2625" tIns="274325" rIns="274325" bIns="60950" anchor="ctr" anchorCtr="0">
            <a:noAutofit/>
          </a:bodyPr>
          <a:lstStyle>
            <a:lvl1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marL="1371600" lvl="2" indent="-317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86600" y="1275588"/>
            <a:ext cx="1819615" cy="326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t="18749" b="45625"/>
          <a:stretch/>
        </p:blipFill>
        <p:spPr>
          <a:xfrm>
            <a:off x="0" y="0"/>
            <a:ext cx="9144000" cy="325755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3258693"/>
            <a:ext cx="9144000" cy="27600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590" y="4345387"/>
            <a:ext cx="1818689" cy="606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7590" y="152251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Helvetica Neue"/>
              <a:buNone/>
              <a:defRPr sz="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17590" y="152251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Helvetica Neue"/>
              <a:buNone/>
              <a:defRPr sz="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8"/>
            <a:ext cx="9144001" cy="514324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228600" y="3417570"/>
            <a:ext cx="8915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548625" rIns="274325" bIns="60950" anchor="ctr" anchorCtr="0">
            <a:normAutofit fontScale="90000"/>
          </a:bodyPr>
          <a:lstStyle/>
          <a:p>
            <a:pPr marL="20320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Real-Time Stock Data Analysis</a:t>
            </a:r>
            <a:endParaRPr dirty="0"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411480" y="4075312"/>
            <a:ext cx="8732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2625" tIns="274325" rIns="274325" bIns="60950" anchor="ctr" anchorCtr="0">
            <a:noAutofit/>
          </a:bodyPr>
          <a:lstStyle/>
          <a:p>
            <a:pPr marL="889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Yuehao Wang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/>
        </p:nvSpPr>
        <p:spPr>
          <a:xfrm>
            <a:off x="1531248" y="4017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Models</a:t>
            </a:r>
            <a:endParaRPr sz="1100"/>
          </a:p>
        </p:txBody>
      </p:sp>
      <p:sp>
        <p:nvSpPr>
          <p:cNvPr id="150" name="Google Shape;150;p28"/>
          <p:cNvSpPr txBox="1"/>
          <p:nvPr/>
        </p:nvSpPr>
        <p:spPr>
          <a:xfrm>
            <a:off x="1607344" y="913476"/>
            <a:ext cx="6804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</a:pPr>
            <a:endParaRPr sz="21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136" y="292537"/>
            <a:ext cx="1204758" cy="75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/>
          <p:nvPr/>
        </p:nvSpPr>
        <p:spPr>
          <a:xfrm>
            <a:off x="231135" y="292537"/>
            <a:ext cx="629400" cy="674100"/>
          </a:xfrm>
          <a:prstGeom prst="ellipse">
            <a:avLst/>
          </a:prstGeom>
          <a:solidFill>
            <a:srgbClr val="9F2882"/>
          </a:solidFill>
          <a:ln w="12700" cap="flat" cmpd="sng">
            <a:solidFill>
              <a:srgbClr val="741D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lang="en"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3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458525" y="1694318"/>
            <a:ext cx="7886700" cy="1851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6576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 dirty="0"/>
              <a:t>LSTM </a:t>
            </a:r>
            <a:endParaRPr lang="en-US" sz="2400" dirty="0"/>
          </a:p>
          <a:p>
            <a:pPr marL="914400" lvl="1" indent="-342900">
              <a:buSzPct val="100000"/>
              <a:buFont typeface="Arial"/>
              <a:buChar char="○"/>
            </a:pPr>
            <a:r>
              <a:rPr lang="en-US" sz="2000" b="1" dirty="0">
                <a:solidFill>
                  <a:schemeClr val="lt1"/>
                </a:solidFill>
                <a:latin typeface="Helvetica Neue"/>
                <a:sym typeface="Helvetica Neue"/>
              </a:rPr>
              <a:t>Long Short-Term Memory recurrent neural networks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6576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 dirty="0"/>
              <a:t>DeepAR</a:t>
            </a:r>
            <a:endParaRPr sz="24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 b="1" dirty="0">
                <a:solidFill>
                  <a:schemeClr val="lt1"/>
                </a:solidFill>
                <a:latin typeface="Helvetica Neue"/>
                <a:sym typeface="Helvetica Neue"/>
              </a:rPr>
              <a:t>Probabilistic Forcasting recurrent neural networks</a:t>
            </a:r>
            <a:endParaRPr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317600" y="333568"/>
            <a:ext cx="7886700" cy="87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Long Short-Term Memory (LSTM)</a:t>
            </a:r>
            <a:endParaRPr sz="2400"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00" y="1205068"/>
            <a:ext cx="4888639" cy="363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3814" y="2087806"/>
            <a:ext cx="3632961" cy="1868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317600" y="333568"/>
            <a:ext cx="7886700" cy="87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LSTM predict the prices of AMD</a:t>
            </a:r>
            <a:endParaRPr sz="2400"/>
          </a:p>
        </p:txBody>
      </p:sp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179475" y="1368345"/>
            <a:ext cx="3425400" cy="346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24" y="1076203"/>
            <a:ext cx="7886699" cy="3311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317600" y="333568"/>
            <a:ext cx="7886700" cy="87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DeepAR</a:t>
            </a:r>
            <a:endParaRPr sz="2400"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179475" y="1368345"/>
            <a:ext cx="3425400" cy="346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>
              <a:solidFill>
                <a:srgbClr val="12121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01" y="1306925"/>
            <a:ext cx="5311751" cy="292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9174" y="1754412"/>
            <a:ext cx="3162649" cy="16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317599" y="333568"/>
            <a:ext cx="8226587" cy="87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DeepAR predict</a:t>
            </a:r>
            <a:r>
              <a:rPr lang="en-US" altLang="zh-CN" sz="2400" dirty="0"/>
              <a:t>ed</a:t>
            </a:r>
            <a:r>
              <a:rPr lang="en" sz="2400" dirty="0"/>
              <a:t> the 80% confidence interval of Apple</a:t>
            </a:r>
            <a:endParaRPr sz="2400" dirty="0"/>
          </a:p>
        </p:txBody>
      </p:sp>
      <p:sp>
        <p:nvSpPr>
          <p:cNvPr id="181" name="Google Shape;181;p32"/>
          <p:cNvSpPr txBox="1">
            <a:spLocks noGrp="1"/>
          </p:cNvSpPr>
          <p:nvPr>
            <p:ph type="title"/>
          </p:nvPr>
        </p:nvSpPr>
        <p:spPr>
          <a:xfrm>
            <a:off x="179475" y="1368345"/>
            <a:ext cx="3425400" cy="346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005" y="945777"/>
            <a:ext cx="6891990" cy="3732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>
            <a:spLocks noGrp="1"/>
          </p:cNvSpPr>
          <p:nvPr>
            <p:ph type="title"/>
          </p:nvPr>
        </p:nvSpPr>
        <p:spPr>
          <a:xfrm>
            <a:off x="317600" y="333568"/>
            <a:ext cx="7886700" cy="87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LSTM vs DeepAR</a:t>
            </a:r>
            <a:endParaRPr sz="2400" dirty="0"/>
          </a:p>
        </p:txBody>
      </p:sp>
      <p:sp>
        <p:nvSpPr>
          <p:cNvPr id="188" name="Google Shape;188;p33"/>
          <p:cNvSpPr txBox="1">
            <a:spLocks noGrp="1"/>
          </p:cNvSpPr>
          <p:nvPr>
            <p:ph type="title"/>
          </p:nvPr>
        </p:nvSpPr>
        <p:spPr>
          <a:xfrm>
            <a:off x="179475" y="1368345"/>
            <a:ext cx="3425400" cy="346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aphicFrame>
        <p:nvGraphicFramePr>
          <p:cNvPr id="189" name="Google Shape;189;p33"/>
          <p:cNvGraphicFramePr/>
          <p:nvPr>
            <p:extLst>
              <p:ext uri="{D42A27DB-BD31-4B8C-83A1-F6EECF244321}">
                <p14:modId xmlns:p14="http://schemas.microsoft.com/office/powerpoint/2010/main" val="3099158215"/>
              </p:ext>
            </p:extLst>
          </p:nvPr>
        </p:nvGraphicFramePr>
        <p:xfrm>
          <a:off x="952500" y="1428750"/>
          <a:ext cx="7239000" cy="2224890"/>
        </p:xfrm>
        <a:graphic>
          <a:graphicData uri="http://schemas.openxmlformats.org/drawingml/2006/table">
            <a:tbl>
              <a:tblPr>
                <a:noFill/>
                <a:tableStyleId>{25467A1A-5D3B-4E8D-B7BE-FA637B7E22C2}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</a:rPr>
                        <a:t>LSTM</a:t>
                      </a:r>
                      <a:endParaRPr sz="1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</a:rPr>
                        <a:t>DeepAR</a:t>
                      </a:r>
                      <a:endParaRPr sz="18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</a:rPr>
                        <a:t>Predicted Steps</a:t>
                      </a:r>
                      <a:endParaRPr sz="18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Multi-steps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Multi-steps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</a:rPr>
                        <a:t>Predicted results</a:t>
                      </a:r>
                      <a:endParaRPr sz="1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Points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Probabilistic forecasts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</a:rPr>
                        <a:t>Time series targets</a:t>
                      </a:r>
                      <a:endParaRPr sz="1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One 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Multiple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/>
        </p:nvSpPr>
        <p:spPr>
          <a:xfrm>
            <a:off x="1531248" y="4307"/>
            <a:ext cx="7285581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 &amp; Comparsion</a:t>
            </a:r>
            <a:endParaRPr sz="1100" dirty="0"/>
          </a:p>
        </p:txBody>
      </p:sp>
      <p:sp>
        <p:nvSpPr>
          <p:cNvPr id="195" name="Google Shape;195;p34"/>
          <p:cNvSpPr txBox="1"/>
          <p:nvPr/>
        </p:nvSpPr>
        <p:spPr>
          <a:xfrm>
            <a:off x="981937" y="1132514"/>
            <a:ext cx="6804300" cy="364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</a:pPr>
            <a:r>
              <a:rPr lang="en-US" sz="21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sz="20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intervals: 1 day</a:t>
            </a:r>
            <a:r>
              <a:rPr lang="en-US" sz="2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&amp;</a:t>
            </a:r>
            <a:r>
              <a:rPr lang="en-US" sz="20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1 minute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sz="20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indicators with different intervals 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</a:pPr>
            <a:r>
              <a:rPr lang="en-US" sz="18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</a:t>
            </a:r>
            <a:r>
              <a:rPr lang="en-US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SMA, Bollinger Bands, </a:t>
            </a:r>
            <a:r>
              <a:rPr lang="en-US" b="1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etc</a:t>
            </a:r>
            <a:r>
              <a:rPr lang="en-US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[10, 20, 50, 100]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Char char="•"/>
            </a:pPr>
            <a:endParaRPr lang="en-US" sz="21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Models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sz="20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LSTMs predict 1 step.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1 </a:t>
            </a:r>
            <a:r>
              <a:rPr lang="en-US" sz="2000" b="1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DeepAR</a:t>
            </a:r>
            <a:r>
              <a:rPr lang="en-US" sz="20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predicts </a:t>
            </a:r>
            <a:r>
              <a:rPr lang="en-US" sz="2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sz="20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steps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Char char="•"/>
            </a:pPr>
            <a:endParaRPr lang="en-US" sz="21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</a:p>
          <a:p>
            <a:pPr lvl="2">
              <a:lnSpc>
                <a:spcPct val="90000"/>
              </a:lnSpc>
              <a:buClr>
                <a:schemeClr val="lt1"/>
              </a:buClr>
              <a:buSzPts val="2100"/>
            </a:pPr>
            <a:r>
              <a:rPr lang="en-US" sz="21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RMSE</a:t>
            </a:r>
          </a:p>
          <a:p>
            <a:pPr lvl="2">
              <a:lnSpc>
                <a:spcPct val="90000"/>
              </a:lnSpc>
              <a:buClr>
                <a:schemeClr val="lt1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1 Trading Strategy</a:t>
            </a:r>
            <a:r>
              <a:rPr lang="en-US" sz="18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(The price goes up then buy).</a:t>
            </a:r>
            <a:endParaRPr sz="18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6" name="Google Shape;19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136" y="256669"/>
            <a:ext cx="1204758" cy="75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/>
          <p:nvPr/>
        </p:nvSpPr>
        <p:spPr>
          <a:xfrm>
            <a:off x="231135" y="256669"/>
            <a:ext cx="629400" cy="674100"/>
          </a:xfrm>
          <a:prstGeom prst="ellipse">
            <a:avLst/>
          </a:prstGeom>
          <a:solidFill>
            <a:srgbClr val="9F2882"/>
          </a:solidFill>
          <a:ln w="12700" cap="flat" cmpd="sng">
            <a:solidFill>
              <a:srgbClr val="741D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lang="en" sz="3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 sz="30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24311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737DC7-0661-420A-852B-ED492C5A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691" y="1639910"/>
            <a:ext cx="3677892" cy="1064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0F4E13-A8A2-476D-96A1-158A07A48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47" y="1639910"/>
            <a:ext cx="3571829" cy="106465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2F9C4C-E876-4B69-84CA-7E5018484BD1}"/>
              </a:ext>
            </a:extLst>
          </p:cNvPr>
          <p:cNvCxnSpPr>
            <a:cxnSpLocks/>
          </p:cNvCxnSpPr>
          <p:nvPr/>
        </p:nvCxnSpPr>
        <p:spPr>
          <a:xfrm>
            <a:off x="4945743" y="980549"/>
            <a:ext cx="0" cy="4025673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6A3683D-8D1C-48C7-9CFE-0481BF7BBEF9}"/>
              </a:ext>
            </a:extLst>
          </p:cNvPr>
          <p:cNvSpPr txBox="1">
            <a:spLocks/>
          </p:cNvSpPr>
          <p:nvPr/>
        </p:nvSpPr>
        <p:spPr>
          <a:xfrm>
            <a:off x="104386" y="1430297"/>
            <a:ext cx="769117" cy="63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Helvetica Neue"/>
              <a:buNone/>
              <a:defRPr sz="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LSTM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5340B12-FAE6-4465-9302-2C04688AE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73" y="197057"/>
            <a:ext cx="7886700" cy="630257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AMD interval 1-Day price (5 years)</a:t>
            </a:r>
            <a:br>
              <a:rPr lang="en-US" sz="2400" dirty="0"/>
            </a:br>
            <a:r>
              <a:rPr lang="en-US" sz="1100" dirty="0"/>
              <a:t>The change of 140 test points was  </a:t>
            </a:r>
            <a:r>
              <a:rPr lang="en-US" sz="2700" dirty="0">
                <a:solidFill>
                  <a:srgbClr val="FF0000"/>
                </a:solidFill>
              </a:rPr>
              <a:t>-18.89%</a:t>
            </a:r>
            <a:br>
              <a:rPr lang="en-US" sz="2700" dirty="0">
                <a:solidFill>
                  <a:srgbClr val="FF0000"/>
                </a:solidFill>
              </a:rPr>
            </a:br>
            <a:r>
              <a:rPr lang="en-US" sz="1100" dirty="0"/>
              <a:t>The price dropped from 107 to 90.</a:t>
            </a:r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0769B-B816-4BEB-B8D6-F223D5C6F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05" y="3328186"/>
            <a:ext cx="3254990" cy="13597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498DF57-C4DA-41D4-8407-AC306BC55BC9}"/>
              </a:ext>
            </a:extLst>
          </p:cNvPr>
          <p:cNvSpPr txBox="1">
            <a:spLocks/>
          </p:cNvSpPr>
          <p:nvPr/>
        </p:nvSpPr>
        <p:spPr>
          <a:xfrm>
            <a:off x="6376891" y="935089"/>
            <a:ext cx="1411491" cy="63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Helvetica Neue"/>
              <a:buNone/>
              <a:defRPr sz="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% Earnings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F0975-C998-4303-9A0E-2106BD111C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691" y="3328186"/>
            <a:ext cx="3343811" cy="135972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2F11D9B-3BFD-4E6E-A173-0F2C2E815FA1}"/>
              </a:ext>
            </a:extLst>
          </p:cNvPr>
          <p:cNvSpPr txBox="1">
            <a:spLocks/>
          </p:cNvSpPr>
          <p:nvPr/>
        </p:nvSpPr>
        <p:spPr>
          <a:xfrm>
            <a:off x="2549572" y="904846"/>
            <a:ext cx="1005381" cy="63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Helvetica Neue"/>
              <a:buNone/>
              <a:defRPr sz="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RMSE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C05BD6C-7F52-42EE-A7F6-E5FFA22B87F1}"/>
              </a:ext>
            </a:extLst>
          </p:cNvPr>
          <p:cNvSpPr txBox="1">
            <a:spLocks/>
          </p:cNvSpPr>
          <p:nvPr/>
        </p:nvSpPr>
        <p:spPr>
          <a:xfrm>
            <a:off x="-13747" y="3082947"/>
            <a:ext cx="1005381" cy="63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Helvetica Neue"/>
              <a:buNone/>
              <a:defRPr sz="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err="1"/>
              <a:t>DeepAR</a:t>
            </a:r>
            <a:endParaRPr lang="en-US" sz="16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59F4D8-1A43-4E29-99BF-0C7A842E149B}"/>
              </a:ext>
            </a:extLst>
          </p:cNvPr>
          <p:cNvCxnSpPr>
            <a:cxnSpLocks/>
          </p:cNvCxnSpPr>
          <p:nvPr/>
        </p:nvCxnSpPr>
        <p:spPr>
          <a:xfrm flipV="1">
            <a:off x="0" y="2913396"/>
            <a:ext cx="9144000" cy="31288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37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046-F3B2-43E8-BD1B-C4BAA9F6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73" y="197057"/>
            <a:ext cx="7886700" cy="630257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AMD interval 1 Day price (5 years)</a:t>
            </a:r>
            <a:br>
              <a:rPr lang="en-US" sz="2400" dirty="0"/>
            </a:br>
            <a:r>
              <a:rPr lang="en-US" sz="1100" dirty="0"/>
              <a:t>The change of 140 test points was </a:t>
            </a:r>
            <a:r>
              <a:rPr lang="en-US" sz="2700" dirty="0">
                <a:solidFill>
                  <a:srgbClr val="FF0000"/>
                </a:solidFill>
              </a:rPr>
              <a:t>-18.89%</a:t>
            </a:r>
            <a:br>
              <a:rPr lang="en-US" sz="2700" dirty="0">
                <a:solidFill>
                  <a:srgbClr val="FF0000"/>
                </a:solidFill>
              </a:rPr>
            </a:br>
            <a:r>
              <a:rPr lang="en-US" sz="1100" dirty="0"/>
              <a:t>The price dropped from 107 to 90.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18AD51-DC58-4FEE-8805-97FE8600B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47" y="1880232"/>
            <a:ext cx="1119324" cy="6745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0497BF-3027-4734-BD73-D8DBC4CDB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182" y="1461829"/>
            <a:ext cx="3594132" cy="4196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9C3BED-BD14-4102-BD7E-0058A8CB4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181" y="1878083"/>
            <a:ext cx="1154423" cy="6936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0B7909-A882-4B59-B89C-B1F10D22B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793" y="3207377"/>
            <a:ext cx="3533852" cy="190795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C37E8CD-4C3A-4191-A18C-230240DCDF6F}"/>
              </a:ext>
            </a:extLst>
          </p:cNvPr>
          <p:cNvSpPr txBox="1">
            <a:spLocks/>
          </p:cNvSpPr>
          <p:nvPr/>
        </p:nvSpPr>
        <p:spPr>
          <a:xfrm>
            <a:off x="47844" y="1254570"/>
            <a:ext cx="1005381" cy="63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Helvetica Neue"/>
              <a:buNone/>
              <a:defRPr sz="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LSTM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E1ADDB0-8BCA-4D84-B748-C525BE71D4D0}"/>
              </a:ext>
            </a:extLst>
          </p:cNvPr>
          <p:cNvSpPr txBox="1">
            <a:spLocks/>
          </p:cNvSpPr>
          <p:nvPr/>
        </p:nvSpPr>
        <p:spPr>
          <a:xfrm>
            <a:off x="47844" y="3183626"/>
            <a:ext cx="1005381" cy="63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Helvetica Neue"/>
              <a:buNone/>
              <a:defRPr sz="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err="1"/>
              <a:t>DeepAR</a:t>
            </a:r>
            <a:endParaRPr lang="en-US" sz="16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3F700AC-A173-4664-9B6B-50EEE7822ED4}"/>
              </a:ext>
            </a:extLst>
          </p:cNvPr>
          <p:cNvSpPr txBox="1">
            <a:spLocks/>
          </p:cNvSpPr>
          <p:nvPr/>
        </p:nvSpPr>
        <p:spPr>
          <a:xfrm>
            <a:off x="2491132" y="934846"/>
            <a:ext cx="844910" cy="63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Helvetica Neue"/>
              <a:buNone/>
              <a:defRPr sz="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RMSE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4EF808F-3826-42E7-AA1F-4949EDD1F97C}"/>
              </a:ext>
            </a:extLst>
          </p:cNvPr>
          <p:cNvSpPr txBox="1">
            <a:spLocks/>
          </p:cNvSpPr>
          <p:nvPr/>
        </p:nvSpPr>
        <p:spPr>
          <a:xfrm>
            <a:off x="6313065" y="828202"/>
            <a:ext cx="1397649" cy="63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Helvetica Neue"/>
              <a:buNone/>
              <a:defRPr sz="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% Earnings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028DD7-6CA8-4123-B440-324744EEE91A}"/>
              </a:ext>
            </a:extLst>
          </p:cNvPr>
          <p:cNvCxnSpPr>
            <a:cxnSpLocks/>
          </p:cNvCxnSpPr>
          <p:nvPr/>
        </p:nvCxnSpPr>
        <p:spPr>
          <a:xfrm flipV="1">
            <a:off x="0" y="2653184"/>
            <a:ext cx="9144000" cy="31288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7FDAE1-5C2A-4218-B061-80B046788CC1}"/>
              </a:ext>
            </a:extLst>
          </p:cNvPr>
          <p:cNvCxnSpPr>
            <a:cxnSpLocks/>
          </p:cNvCxnSpPr>
          <p:nvPr/>
        </p:nvCxnSpPr>
        <p:spPr>
          <a:xfrm>
            <a:off x="4764314" y="1025298"/>
            <a:ext cx="0" cy="4025673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BEADA5EF-D24C-4173-BC23-A7C25F9957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8710" y="2776366"/>
            <a:ext cx="3349505" cy="4337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45DA218-14C2-4FF3-A02C-9E798C8C00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794" y="1497224"/>
            <a:ext cx="3594130" cy="38760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C6DF729-9EF7-412B-882E-BDD5202898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793" y="2794189"/>
            <a:ext cx="2925253" cy="384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727113-D69D-4941-915D-A34F0C5A4D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8710" y="3235921"/>
            <a:ext cx="3582601" cy="188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3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1D6533-2620-44BA-8D2F-04E1C40DC359}"/>
              </a:ext>
            </a:extLst>
          </p:cNvPr>
          <p:cNvCxnSpPr>
            <a:cxnSpLocks/>
          </p:cNvCxnSpPr>
          <p:nvPr/>
        </p:nvCxnSpPr>
        <p:spPr>
          <a:xfrm>
            <a:off x="4838327" y="1075947"/>
            <a:ext cx="0" cy="4025673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7F67717-D5B7-4C60-99D7-2FF9B14A009D}"/>
              </a:ext>
            </a:extLst>
          </p:cNvPr>
          <p:cNvSpPr txBox="1">
            <a:spLocks/>
          </p:cNvSpPr>
          <p:nvPr/>
        </p:nvSpPr>
        <p:spPr>
          <a:xfrm>
            <a:off x="2309255" y="1011211"/>
            <a:ext cx="1005381" cy="63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Helvetica Neue"/>
              <a:buNone/>
              <a:defRPr sz="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RMSE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3F6BD4-9F3C-4838-8F12-04D5B2D77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990" y="1684847"/>
            <a:ext cx="3569414" cy="1046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DE5860-5CAE-42FF-972C-DB9778E4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95" y="1687283"/>
            <a:ext cx="3532970" cy="10651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26B40C5-DAFA-4966-B990-29C2FF39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96" y="241809"/>
            <a:ext cx="7886700" cy="630257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Nasdaq interval 1 minute price on 04/22</a:t>
            </a:r>
            <a:br>
              <a:rPr lang="en-US" sz="6600" dirty="0"/>
            </a:br>
            <a:r>
              <a:rPr lang="en-US" sz="1100" dirty="0"/>
              <a:t>The change of 130 test points was 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</a:rPr>
              <a:t>0.4%</a:t>
            </a:r>
            <a:br>
              <a:rPr lang="en-US" sz="54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100" dirty="0"/>
              <a:t>The value rose from 13422 to 13358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175F5E-3E7F-4E8F-B691-3971269D2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95" y="3563338"/>
            <a:ext cx="3201957" cy="125081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7CD3994-DB14-46C8-8311-19F87FE6F6BA}"/>
              </a:ext>
            </a:extLst>
          </p:cNvPr>
          <p:cNvSpPr txBox="1">
            <a:spLocks/>
          </p:cNvSpPr>
          <p:nvPr/>
        </p:nvSpPr>
        <p:spPr>
          <a:xfrm>
            <a:off x="6046299" y="1011211"/>
            <a:ext cx="1359334" cy="63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Helvetica Neue"/>
              <a:buNone/>
              <a:defRPr sz="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% Earnings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BC6087-BD1C-45F0-8908-754AD8399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990" y="3553515"/>
            <a:ext cx="3201953" cy="12704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994B554-7EE0-4C9D-92EC-6D35E7156A98}"/>
              </a:ext>
            </a:extLst>
          </p:cNvPr>
          <p:cNvSpPr txBox="1">
            <a:spLocks/>
          </p:cNvSpPr>
          <p:nvPr/>
        </p:nvSpPr>
        <p:spPr>
          <a:xfrm>
            <a:off x="-5622" y="1675492"/>
            <a:ext cx="1005381" cy="63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Helvetica Neue"/>
              <a:buNone/>
              <a:defRPr sz="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LSTM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879495-C01F-4BD9-B9F7-573DB6AA326C}"/>
              </a:ext>
            </a:extLst>
          </p:cNvPr>
          <p:cNvSpPr txBox="1">
            <a:spLocks/>
          </p:cNvSpPr>
          <p:nvPr/>
        </p:nvSpPr>
        <p:spPr>
          <a:xfrm>
            <a:off x="-5622" y="3332799"/>
            <a:ext cx="1005381" cy="63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Helvetica Neue"/>
              <a:buNone/>
              <a:defRPr sz="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err="1"/>
              <a:t>DeepAR</a:t>
            </a:r>
            <a:endParaRPr lang="en-US" sz="16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161E20-BF28-4541-A6DA-0904ADA33408}"/>
              </a:ext>
            </a:extLst>
          </p:cNvPr>
          <p:cNvCxnSpPr>
            <a:cxnSpLocks/>
          </p:cNvCxnSpPr>
          <p:nvPr/>
        </p:nvCxnSpPr>
        <p:spPr>
          <a:xfrm flipV="1">
            <a:off x="0" y="3142240"/>
            <a:ext cx="9144000" cy="31288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563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/>
        </p:nvSpPr>
        <p:spPr>
          <a:xfrm>
            <a:off x="1531248" y="2673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sz="1100" dirty="0"/>
          </a:p>
        </p:txBody>
      </p:sp>
      <p:sp>
        <p:nvSpPr>
          <p:cNvPr id="76" name="Google Shape;76;p18"/>
          <p:cNvSpPr txBox="1"/>
          <p:nvPr/>
        </p:nvSpPr>
        <p:spPr>
          <a:xfrm>
            <a:off x="1607344" y="900033"/>
            <a:ext cx="6804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</a:pPr>
            <a:endParaRPr sz="21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136" y="279094"/>
            <a:ext cx="1204758" cy="75552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/>
          <p:nvPr/>
        </p:nvSpPr>
        <p:spPr>
          <a:xfrm>
            <a:off x="231135" y="279094"/>
            <a:ext cx="629400" cy="674100"/>
          </a:xfrm>
          <a:prstGeom prst="ellipse">
            <a:avLst/>
          </a:prstGeom>
          <a:solidFill>
            <a:srgbClr val="9F2882"/>
          </a:solidFill>
          <a:ln w="12700" cap="flat" cmpd="sng">
            <a:solidFill>
              <a:srgbClr val="741D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lang="en"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3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434500" y="1476596"/>
            <a:ext cx="7886700" cy="2507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Machine Learning can predict the price of stocks. </a:t>
            </a:r>
            <a:endParaRPr sz="24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Quantitative trading needs Real-time Data to make trading decisions.</a:t>
            </a:r>
            <a:endParaRPr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046-F3B2-43E8-BD1B-C4BAA9F6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73" y="197057"/>
            <a:ext cx="7886700" cy="630257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Nasdaq interval 1 minute price on 04/22</a:t>
            </a:r>
            <a:br>
              <a:rPr lang="en-US" sz="3600" dirty="0"/>
            </a:br>
            <a:r>
              <a:rPr lang="en-US" sz="1100" dirty="0"/>
              <a:t>The change of 130 test points was 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</a:rPr>
              <a:t>0.4%</a:t>
            </a:r>
            <a:br>
              <a:rPr lang="en-US" sz="27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100" dirty="0"/>
              <a:t>The value rose from 13422 to 13358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37E8CD-4C3A-4191-A18C-230240DCDF6F}"/>
              </a:ext>
            </a:extLst>
          </p:cNvPr>
          <p:cNvSpPr txBox="1">
            <a:spLocks/>
          </p:cNvSpPr>
          <p:nvPr/>
        </p:nvSpPr>
        <p:spPr>
          <a:xfrm>
            <a:off x="47844" y="1254570"/>
            <a:ext cx="1005381" cy="63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Helvetica Neue"/>
              <a:buNone/>
              <a:defRPr sz="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LSTM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E1ADDB0-8BCA-4D84-B748-C525BE71D4D0}"/>
              </a:ext>
            </a:extLst>
          </p:cNvPr>
          <p:cNvSpPr txBox="1">
            <a:spLocks/>
          </p:cNvSpPr>
          <p:nvPr/>
        </p:nvSpPr>
        <p:spPr>
          <a:xfrm>
            <a:off x="47844" y="3106519"/>
            <a:ext cx="1005381" cy="63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Helvetica Neue"/>
              <a:buNone/>
              <a:defRPr sz="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err="1"/>
              <a:t>DeepAR</a:t>
            </a:r>
            <a:endParaRPr lang="en-US" sz="16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3F700AC-A173-4664-9B6B-50EEE7822ED4}"/>
              </a:ext>
            </a:extLst>
          </p:cNvPr>
          <p:cNvSpPr txBox="1">
            <a:spLocks/>
          </p:cNvSpPr>
          <p:nvPr/>
        </p:nvSpPr>
        <p:spPr>
          <a:xfrm>
            <a:off x="2491132" y="934846"/>
            <a:ext cx="844910" cy="63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Helvetica Neue"/>
              <a:buNone/>
              <a:defRPr sz="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RMSE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4EF808F-3826-42E7-AA1F-4949EDD1F97C}"/>
              </a:ext>
            </a:extLst>
          </p:cNvPr>
          <p:cNvSpPr txBox="1">
            <a:spLocks/>
          </p:cNvSpPr>
          <p:nvPr/>
        </p:nvSpPr>
        <p:spPr>
          <a:xfrm>
            <a:off x="6313065" y="828202"/>
            <a:ext cx="1397649" cy="63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Helvetica Neue"/>
              <a:buNone/>
              <a:defRPr sz="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% Earnings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028DD7-6CA8-4123-B440-324744EEE91A}"/>
              </a:ext>
            </a:extLst>
          </p:cNvPr>
          <p:cNvCxnSpPr>
            <a:cxnSpLocks/>
          </p:cNvCxnSpPr>
          <p:nvPr/>
        </p:nvCxnSpPr>
        <p:spPr>
          <a:xfrm flipV="1">
            <a:off x="-124044" y="3195204"/>
            <a:ext cx="9144000" cy="31288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7FDAE1-5C2A-4218-B061-80B046788CC1}"/>
              </a:ext>
            </a:extLst>
          </p:cNvPr>
          <p:cNvCxnSpPr>
            <a:cxnSpLocks/>
          </p:cNvCxnSpPr>
          <p:nvPr/>
        </p:nvCxnSpPr>
        <p:spPr>
          <a:xfrm>
            <a:off x="4764314" y="1025298"/>
            <a:ext cx="0" cy="4025673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5FE67B-8A36-45CA-B404-12D4B01B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80" y="1825138"/>
            <a:ext cx="2169982" cy="12530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3AB613-3EE2-4148-8ADC-0712104FB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85" y="1822862"/>
            <a:ext cx="2192193" cy="12582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797DC9-374F-4DE9-8DA3-C04782FA6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086" y="3332493"/>
            <a:ext cx="2978917" cy="4059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04F0CA4-3837-41F7-9029-AFC70B736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086" y="3735009"/>
            <a:ext cx="2661316" cy="13461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F40342-BAA8-4D9D-8DD4-983894843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085" y="3332493"/>
            <a:ext cx="3025937" cy="4059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07C9BD1-7C5A-4770-8381-47769F738F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0085" y="3735009"/>
            <a:ext cx="2661316" cy="13550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B9200-E81D-4AAD-9E0D-DC8FCBD894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051" y="1473310"/>
            <a:ext cx="3492279" cy="349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CE63A-528F-45F1-8A12-597BB36DA8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0085" y="1458459"/>
            <a:ext cx="3510025" cy="35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61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/>
        </p:nvSpPr>
        <p:spPr>
          <a:xfrm>
            <a:off x="1531248" y="43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 of models</a:t>
            </a:r>
            <a:endParaRPr sz="1100" dirty="0"/>
          </a:p>
        </p:txBody>
      </p:sp>
      <p:sp>
        <p:nvSpPr>
          <p:cNvPr id="195" name="Google Shape;195;p34"/>
          <p:cNvSpPr txBox="1"/>
          <p:nvPr/>
        </p:nvSpPr>
        <p:spPr>
          <a:xfrm>
            <a:off x="1607344" y="877608"/>
            <a:ext cx="6804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</a:pPr>
            <a:endParaRPr sz="21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6" name="Google Shape;19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136" y="256669"/>
            <a:ext cx="1204758" cy="75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/>
          <p:nvPr/>
        </p:nvSpPr>
        <p:spPr>
          <a:xfrm>
            <a:off x="231135" y="256669"/>
            <a:ext cx="629400" cy="674100"/>
          </a:xfrm>
          <a:prstGeom prst="ellipse">
            <a:avLst/>
          </a:prstGeom>
          <a:solidFill>
            <a:srgbClr val="9F2882"/>
          </a:solidFill>
          <a:ln w="12700" cap="flat" cmpd="sng">
            <a:solidFill>
              <a:srgbClr val="741D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lang="en" sz="3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 sz="30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p34"/>
          <p:cNvSpPr txBox="1">
            <a:spLocks noGrp="1"/>
          </p:cNvSpPr>
          <p:nvPr>
            <p:ph type="title"/>
          </p:nvPr>
        </p:nvSpPr>
        <p:spPr>
          <a:xfrm>
            <a:off x="473025" y="1343609"/>
            <a:ext cx="8459700" cy="343366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/>
              <a:t>The LSTM and </a:t>
            </a:r>
            <a:r>
              <a:rPr lang="en-US" sz="2000" dirty="0" err="1"/>
              <a:t>DeepAR</a:t>
            </a:r>
            <a:r>
              <a:rPr lang="en-US" sz="2000" dirty="0"/>
              <a:t> are able to predict the prices of stocks.</a:t>
            </a:r>
            <a:br>
              <a:rPr lang="en-US" sz="2000" dirty="0"/>
            </a:br>
            <a:br>
              <a:rPr lang="en-US" sz="2000" dirty="0"/>
            </a:br>
            <a:r>
              <a:rPr lang="en-US" altLang="zh-CN" sz="2000" dirty="0" err="1"/>
              <a:t>DeepAR</a:t>
            </a:r>
            <a:r>
              <a:rPr lang="en-US" sz="2000" dirty="0"/>
              <a:t> is better than LSTM on intervals of 1 Day.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Two techniques are not good at forecasting prices with small changes, like intervals of 1-minute.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3165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/>
        </p:nvSpPr>
        <p:spPr>
          <a:xfrm>
            <a:off x="1531248" y="43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Compared to my previous job </a:t>
            </a:r>
            <a:endParaRPr lang="en-US" sz="1100" dirty="0"/>
          </a:p>
        </p:txBody>
      </p:sp>
      <p:sp>
        <p:nvSpPr>
          <p:cNvPr id="195" name="Google Shape;195;p34"/>
          <p:cNvSpPr txBox="1"/>
          <p:nvPr/>
        </p:nvSpPr>
        <p:spPr>
          <a:xfrm>
            <a:off x="1577527" y="1070593"/>
            <a:ext cx="6804300" cy="35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70% time.</a:t>
            </a:r>
            <a:endParaRPr sz="20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6" name="Google Shape;19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136" y="256669"/>
            <a:ext cx="1204758" cy="75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/>
          <p:nvPr/>
        </p:nvSpPr>
        <p:spPr>
          <a:xfrm>
            <a:off x="231135" y="256669"/>
            <a:ext cx="629400" cy="674100"/>
          </a:xfrm>
          <a:prstGeom prst="ellipse">
            <a:avLst/>
          </a:prstGeom>
          <a:solidFill>
            <a:srgbClr val="9F2882"/>
          </a:solidFill>
          <a:ln w="12700" cap="flat" cmpd="sng">
            <a:solidFill>
              <a:srgbClr val="741D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lang="en" sz="3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 sz="30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7" name="Google Shape;189;p33">
            <a:extLst>
              <a:ext uri="{FF2B5EF4-FFF2-40B4-BE49-F238E27FC236}">
                <a16:creationId xmlns:a16="http://schemas.microsoft.com/office/drawing/2014/main" id="{5768F731-2686-4AFB-8163-F0C7622E0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3615677"/>
              </p:ext>
            </p:extLst>
          </p:nvPr>
        </p:nvGraphicFramePr>
        <p:xfrm>
          <a:off x="952500" y="1428750"/>
          <a:ext cx="7239000" cy="2804010"/>
        </p:xfrm>
        <a:graphic>
          <a:graphicData uri="http://schemas.openxmlformats.org/drawingml/2006/table">
            <a:tbl>
              <a:tblPr>
                <a:noFill/>
                <a:tableStyleId>{25467A1A-5D3B-4E8D-B7BE-FA637B7E22C2}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</a:rPr>
                        <a:t>Previous</a:t>
                      </a:r>
                      <a:endParaRPr sz="18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</a:rPr>
                        <a:t>Capstone</a:t>
                      </a:r>
                      <a:endParaRPr sz="18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cs typeface="Arial"/>
                          <a:sym typeface="Arial"/>
                        </a:rPr>
                        <a:t>Technology</a:t>
                      </a:r>
                      <a:endParaRPr sz="1800" b="1" i="0" u="none" strike="noStrike" cap="none" dirty="0">
                        <a:solidFill>
                          <a:schemeClr val="lt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Relationship DB,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Non-SQL DB,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BigData tools, etc</a:t>
                      </a:r>
                      <a:endParaRPr kumimoji="0" sz="14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kumimoji="0" lang="en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AWS tools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kumimoji="0" lang="en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Timestream, Kinesis, SageMaker</a:t>
                      </a:r>
                      <a:endParaRPr kumimoji="0" sz="14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cs typeface="Arial"/>
                          <a:sym typeface="Arial"/>
                        </a:rPr>
                        <a:t>Time cost</a:t>
                      </a:r>
                      <a:endParaRPr sz="1800" b="1" i="0" u="none" strike="noStrike" cap="none" dirty="0">
                        <a:solidFill>
                          <a:schemeClr val="lt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2 months </a:t>
                      </a:r>
                      <a:endParaRPr kumimoji="0" sz="14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kumimoji="0" lang="en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3 months</a:t>
                      </a:r>
                      <a:endParaRPr kumimoji="0" sz="14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cs typeface="Arial"/>
                          <a:sym typeface="Arial"/>
                        </a:rPr>
                        <a:t>Team members</a:t>
                      </a:r>
                      <a:endParaRPr sz="1800" b="1" i="0" u="none" strike="noStrike" cap="none" dirty="0">
                        <a:solidFill>
                          <a:schemeClr val="lt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5</a:t>
                      </a:r>
                      <a:endParaRPr kumimoji="0" sz="14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</a:t>
                      </a:r>
                      <a:endParaRPr kumimoji="0" sz="14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u="none" strike="noStrike" cap="none" noProof="0" dirty="0">
                          <a:solidFill>
                            <a:schemeClr val="lt1"/>
                          </a:solidFill>
                          <a:latin typeface="Arial"/>
                          <a:cs typeface="Arial"/>
                          <a:sym typeface="Arial"/>
                        </a:rPr>
                        <a:t>Trading decisions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Trading strategies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Data Analysis, ML, Strategies</a:t>
                      </a:r>
                      <a:endParaRPr kumimoji="0" sz="14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2553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/>
        </p:nvSpPr>
        <p:spPr>
          <a:xfrm>
            <a:off x="1531248" y="43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</a:t>
            </a:r>
            <a:endParaRPr sz="1100" dirty="0"/>
          </a:p>
        </p:txBody>
      </p:sp>
      <p:sp>
        <p:nvSpPr>
          <p:cNvPr id="195" name="Google Shape;195;p34"/>
          <p:cNvSpPr txBox="1"/>
          <p:nvPr/>
        </p:nvSpPr>
        <p:spPr>
          <a:xfrm>
            <a:off x="1607344" y="877608"/>
            <a:ext cx="6804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</a:pPr>
            <a:endParaRPr sz="21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6" name="Google Shape;19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136" y="256669"/>
            <a:ext cx="1204758" cy="75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/>
          <p:nvPr/>
        </p:nvSpPr>
        <p:spPr>
          <a:xfrm>
            <a:off x="231135" y="256669"/>
            <a:ext cx="629400" cy="674100"/>
          </a:xfrm>
          <a:prstGeom prst="ellipse">
            <a:avLst/>
          </a:prstGeom>
          <a:solidFill>
            <a:srgbClr val="9F2882"/>
          </a:solidFill>
          <a:ln w="12700" cap="flat" cmpd="sng">
            <a:solidFill>
              <a:srgbClr val="741D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lang="en" sz="3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 sz="30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p34"/>
          <p:cNvSpPr txBox="1">
            <a:spLocks noGrp="1"/>
          </p:cNvSpPr>
          <p:nvPr>
            <p:ph type="title"/>
          </p:nvPr>
        </p:nvSpPr>
        <p:spPr>
          <a:xfrm>
            <a:off x="473025" y="1380931"/>
            <a:ext cx="8459700" cy="297903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400" dirty="0"/>
              <a:t>1</a:t>
            </a:r>
            <a:r>
              <a:rPr lang="zh-CN" altLang="en-US" sz="2400" dirty="0"/>
              <a:t>）</a:t>
            </a:r>
            <a:r>
              <a:rPr lang="en-US" sz="2400" dirty="0"/>
              <a:t>Effort and time.</a:t>
            </a:r>
            <a:br>
              <a:rPr lang="en-US" sz="9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</a:br>
            <a:br>
              <a:rPr lang="en" sz="2400" dirty="0"/>
            </a:br>
            <a:r>
              <a:rPr lang="en" sz="2400" dirty="0"/>
              <a:t>2</a:t>
            </a:r>
            <a:r>
              <a:rPr lang="zh-CN" altLang="en-US" sz="2400" dirty="0"/>
              <a:t>）</a:t>
            </a:r>
            <a:r>
              <a:rPr lang="en" sz="2400" dirty="0"/>
              <a:t>The problems of LSTM and DeepAR.</a:t>
            </a:r>
            <a:br>
              <a:rPr lang="en" sz="2400" dirty="0"/>
            </a:br>
            <a:r>
              <a:rPr lang="en" sz="2400" dirty="0"/>
              <a:t>      </a:t>
            </a:r>
            <a:r>
              <a:rPr lang="en-US" sz="1600" dirty="0"/>
              <a:t>D</a:t>
            </a:r>
            <a:r>
              <a:rPr lang="en" sz="1600" dirty="0"/>
              <a:t>iffcult to understand &amp; Time consuming.</a:t>
            </a:r>
            <a:br>
              <a:rPr lang="en" sz="1600" dirty="0"/>
            </a:br>
            <a:br>
              <a:rPr lang="en-US" sz="2400" dirty="0"/>
            </a:br>
            <a:r>
              <a:rPr lang="en-US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/>
              <a:t>How to evaluate predictions of prices of stock.</a:t>
            </a:r>
            <a:br>
              <a:rPr lang="en-US" altLang="zh-CN" sz="2400" dirty="0"/>
            </a:br>
            <a:r>
              <a:rPr lang="en-US" altLang="zh-CN" sz="2400" dirty="0"/>
              <a:t>      </a:t>
            </a:r>
            <a:r>
              <a:rPr lang="en-US" altLang="zh-CN" sz="1600" dirty="0"/>
              <a:t>Can RMSE &amp; R^2 still work? </a:t>
            </a:r>
            <a:br>
              <a:rPr lang="en-US" altLang="zh-CN" sz="2400" dirty="0"/>
            </a:br>
            <a:endParaRPr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/>
        </p:nvSpPr>
        <p:spPr>
          <a:xfrm>
            <a:off x="1531248" y="3121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Next Steps</a:t>
            </a:r>
            <a:endParaRPr sz="1100" dirty="0"/>
          </a:p>
        </p:txBody>
      </p:sp>
      <p:sp>
        <p:nvSpPr>
          <p:cNvPr id="204" name="Google Shape;204;p35"/>
          <p:cNvSpPr txBox="1"/>
          <p:nvPr/>
        </p:nvSpPr>
        <p:spPr>
          <a:xfrm>
            <a:off x="1607344" y="904514"/>
            <a:ext cx="6804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</a:pPr>
            <a:endParaRPr sz="21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5" name="Google Shape;20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136" y="283575"/>
            <a:ext cx="1204758" cy="755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5"/>
          <p:cNvSpPr/>
          <p:nvPr/>
        </p:nvSpPr>
        <p:spPr>
          <a:xfrm>
            <a:off x="234622" y="284995"/>
            <a:ext cx="633395" cy="672475"/>
          </a:xfrm>
          <a:prstGeom prst="ellipse">
            <a:avLst/>
          </a:prstGeom>
          <a:solidFill>
            <a:srgbClr val="9F2882"/>
          </a:solidFill>
          <a:ln w="12700" cap="flat" cmpd="sng">
            <a:solidFill>
              <a:srgbClr val="741D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 sz="20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524944" y="1441606"/>
            <a:ext cx="7886700" cy="2934449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91440">
              <a:buSzPct val="100000"/>
            </a:pPr>
            <a:r>
              <a:rPr lang="en" sz="2400" dirty="0"/>
              <a:t>Improve the accuracy of models </a:t>
            </a:r>
            <a:br>
              <a:rPr lang="en" sz="3100" dirty="0"/>
            </a:br>
            <a:br>
              <a:rPr lang="en" sz="3100" dirty="0"/>
            </a:br>
            <a:r>
              <a:rPr lang="en" sz="2200" dirty="0"/>
              <a:t>    </a:t>
            </a:r>
            <a:r>
              <a:rPr lang="en" sz="2000" dirty="0"/>
              <a:t>1) More Data </a:t>
            </a:r>
            <a:endParaRPr sz="2000" dirty="0"/>
          </a:p>
          <a:p>
            <a:pPr marL="457200"/>
            <a:endParaRPr sz="2000" dirty="0"/>
          </a:p>
          <a:p>
            <a:pPr marL="91440">
              <a:buSzPct val="100000"/>
            </a:pPr>
            <a:r>
              <a:rPr lang="en" sz="2000" dirty="0"/>
              <a:t>    2) More Features</a:t>
            </a:r>
            <a:endParaRPr sz="2000" dirty="0"/>
          </a:p>
          <a:p>
            <a:pPr marL="457200"/>
            <a:endParaRPr sz="2000" dirty="0"/>
          </a:p>
          <a:p>
            <a:pPr marL="91440">
              <a:buSzPct val="100000"/>
            </a:pPr>
            <a:r>
              <a:rPr lang="en" sz="2000" dirty="0"/>
              <a:t>    3) NLP</a:t>
            </a:r>
            <a:endParaRPr sz="2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23C4-208B-4152-9ADD-EB26CC93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Q &amp; A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68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482" y="990599"/>
            <a:ext cx="4694434" cy="406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966BD9-936C-4CBB-8A31-3CB29586C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943" y="990600"/>
            <a:ext cx="2640042" cy="1928769"/>
          </a:xfrm>
          <a:prstGeom prst="rect">
            <a:avLst/>
          </a:prstGeom>
        </p:spPr>
      </p:pic>
      <p:sp>
        <p:nvSpPr>
          <p:cNvPr id="8" name="Google Shape;84;p19">
            <a:extLst>
              <a:ext uri="{FF2B5EF4-FFF2-40B4-BE49-F238E27FC236}">
                <a16:creationId xmlns:a16="http://schemas.microsoft.com/office/drawing/2014/main" id="{7E4D6D4B-2969-4FF5-AE1E-721BE57A03FE}"/>
              </a:ext>
            </a:extLst>
          </p:cNvPr>
          <p:cNvSpPr txBox="1"/>
          <p:nvPr/>
        </p:nvSpPr>
        <p:spPr>
          <a:xfrm>
            <a:off x="1531248" y="2223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Research</a:t>
            </a:r>
            <a:endParaRPr sz="1100" dirty="0"/>
          </a:p>
        </p:txBody>
      </p:sp>
      <p:pic>
        <p:nvPicPr>
          <p:cNvPr id="9" name="Google Shape;86;p19">
            <a:extLst>
              <a:ext uri="{FF2B5EF4-FFF2-40B4-BE49-F238E27FC236}">
                <a16:creationId xmlns:a16="http://schemas.microsoft.com/office/drawing/2014/main" id="{3BFE1D79-A4FC-44CC-BC34-368D1BA3D2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1136" y="274597"/>
            <a:ext cx="1204758" cy="75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7;p19">
            <a:extLst>
              <a:ext uri="{FF2B5EF4-FFF2-40B4-BE49-F238E27FC236}">
                <a16:creationId xmlns:a16="http://schemas.microsoft.com/office/drawing/2014/main" id="{0F0232C4-B7DF-4512-A913-13FE767FEF0A}"/>
              </a:ext>
            </a:extLst>
          </p:cNvPr>
          <p:cNvSpPr/>
          <p:nvPr/>
        </p:nvSpPr>
        <p:spPr>
          <a:xfrm>
            <a:off x="231135" y="274597"/>
            <a:ext cx="629400" cy="674100"/>
          </a:xfrm>
          <a:prstGeom prst="ellipse">
            <a:avLst/>
          </a:prstGeom>
          <a:solidFill>
            <a:srgbClr val="9F2882"/>
          </a:solidFill>
          <a:ln w="12700" cap="flat" cmpd="sng">
            <a:solidFill>
              <a:srgbClr val="741D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lang="en" sz="3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30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962E4-6576-413E-9198-49618EF44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942" y="3018743"/>
            <a:ext cx="2640043" cy="20331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/>
        </p:nvSpPr>
        <p:spPr>
          <a:xfrm>
            <a:off x="1531248" y="430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</a:t>
            </a:r>
            <a:endParaRPr sz="1100"/>
          </a:p>
        </p:txBody>
      </p:sp>
      <p:sp>
        <p:nvSpPr>
          <p:cNvPr id="104" name="Google Shape;104;p22"/>
          <p:cNvSpPr txBox="1"/>
          <p:nvPr/>
        </p:nvSpPr>
        <p:spPr>
          <a:xfrm>
            <a:off x="1607344" y="1738221"/>
            <a:ext cx="6804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</a:pPr>
            <a:endParaRPr sz="21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5" name="Google Shape;10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136" y="256665"/>
            <a:ext cx="1204758" cy="75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/>
          <p:nvPr/>
        </p:nvSpPr>
        <p:spPr>
          <a:xfrm>
            <a:off x="231135" y="256665"/>
            <a:ext cx="629400" cy="674100"/>
          </a:xfrm>
          <a:prstGeom prst="ellipse">
            <a:avLst/>
          </a:prstGeom>
          <a:solidFill>
            <a:srgbClr val="9F2882"/>
          </a:solidFill>
          <a:ln w="12700" cap="flat" cmpd="sng">
            <a:solidFill>
              <a:srgbClr val="741D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lang="en"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3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8650" y="1155708"/>
            <a:ext cx="7886700" cy="1851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Develop a machine learning environment that can analyze stock data in real-time.</a:t>
            </a:r>
            <a:endParaRPr sz="2400" dirty="0"/>
          </a:p>
        </p:txBody>
      </p:sp>
      <p:pic>
        <p:nvPicPr>
          <p:cNvPr id="7" name="Google Shape;112;p23">
            <a:extLst>
              <a:ext uri="{FF2B5EF4-FFF2-40B4-BE49-F238E27FC236}">
                <a16:creationId xmlns:a16="http://schemas.microsoft.com/office/drawing/2014/main" id="{68D9205D-C8BC-4806-98F8-B6A3E7449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05" y="2075750"/>
            <a:ext cx="2200275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3;p23">
            <a:extLst>
              <a:ext uri="{FF2B5EF4-FFF2-40B4-BE49-F238E27FC236}">
                <a16:creationId xmlns:a16="http://schemas.microsoft.com/office/drawing/2014/main" id="{490E9159-937A-4434-AE6C-6A4E3F67238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5418" y="2075750"/>
            <a:ext cx="2219325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4;p23">
            <a:extLst>
              <a:ext uri="{FF2B5EF4-FFF2-40B4-BE49-F238E27FC236}">
                <a16:creationId xmlns:a16="http://schemas.microsoft.com/office/drawing/2014/main" id="{39EF19CB-9C51-4A84-8487-A82CA9647FD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9580" y="2075738"/>
            <a:ext cx="2671450" cy="18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/>
        </p:nvSpPr>
        <p:spPr>
          <a:xfrm>
            <a:off x="1531248" y="267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</a:t>
            </a:r>
            <a:endParaRPr sz="1100"/>
          </a:p>
        </p:txBody>
      </p:sp>
      <p:sp>
        <p:nvSpPr>
          <p:cNvPr id="120" name="Google Shape;120;p24"/>
          <p:cNvSpPr txBox="1"/>
          <p:nvPr/>
        </p:nvSpPr>
        <p:spPr>
          <a:xfrm>
            <a:off x="1607344" y="900021"/>
            <a:ext cx="6804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</a:pPr>
            <a:endParaRPr sz="21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136" y="279082"/>
            <a:ext cx="1204758" cy="75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/>
          <p:nvPr/>
        </p:nvSpPr>
        <p:spPr>
          <a:xfrm>
            <a:off x="231135" y="279082"/>
            <a:ext cx="629400" cy="674100"/>
          </a:xfrm>
          <a:prstGeom prst="ellipse">
            <a:avLst/>
          </a:prstGeom>
          <a:solidFill>
            <a:srgbClr val="9F2882"/>
          </a:solidFill>
          <a:ln w="12700" cap="flat" cmpd="sng">
            <a:solidFill>
              <a:srgbClr val="741D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lang="en"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3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1A7BC65-4FE6-48FD-8F5C-337EF30FF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506" y="852713"/>
            <a:ext cx="6579396" cy="40803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317600" y="333568"/>
            <a:ext cx="7886700" cy="87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Timestream Database</a:t>
            </a:r>
            <a:endParaRPr sz="2400"/>
          </a:p>
        </p:txBody>
      </p:sp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179475" y="1368345"/>
            <a:ext cx="3425400" cy="346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rgbClr val="232F3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816" y="1469574"/>
            <a:ext cx="6584375" cy="27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317599" y="333568"/>
            <a:ext cx="8545369" cy="87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Timestream Database is easy to fetch data for different intervals.</a:t>
            </a:r>
            <a:endParaRPr sz="2400" dirty="0"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7472"/>
            <a:ext cx="4128699" cy="213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499" y="1357468"/>
            <a:ext cx="4558101" cy="2762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317600" y="333568"/>
            <a:ext cx="7886700" cy="87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SageMaker</a:t>
            </a:r>
            <a:endParaRPr sz="2400"/>
          </a:p>
        </p:txBody>
      </p:sp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179475" y="1368345"/>
            <a:ext cx="3425400" cy="346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500" y="864428"/>
            <a:ext cx="7438999" cy="3711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/>
        </p:nvSpPr>
        <p:spPr>
          <a:xfrm>
            <a:off x="1531248" y="43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" sz="24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 Trading</a:t>
            </a:r>
            <a:endParaRPr sz="1100" dirty="0"/>
          </a:p>
        </p:txBody>
      </p:sp>
      <p:sp>
        <p:nvSpPr>
          <p:cNvPr id="195" name="Google Shape;195;p34"/>
          <p:cNvSpPr txBox="1"/>
          <p:nvPr/>
        </p:nvSpPr>
        <p:spPr>
          <a:xfrm>
            <a:off x="1607344" y="877608"/>
            <a:ext cx="6804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</a:pPr>
            <a:endParaRPr sz="21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6" name="Google Shape;19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136" y="256669"/>
            <a:ext cx="1204758" cy="75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/>
          <p:nvPr/>
        </p:nvSpPr>
        <p:spPr>
          <a:xfrm>
            <a:off x="231135" y="256669"/>
            <a:ext cx="629400" cy="674100"/>
          </a:xfrm>
          <a:prstGeom prst="ellipse">
            <a:avLst/>
          </a:prstGeom>
          <a:solidFill>
            <a:srgbClr val="9F2882"/>
          </a:solidFill>
          <a:ln w="12700" cap="flat" cmpd="sng">
            <a:solidFill>
              <a:srgbClr val="741D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lang="en" sz="3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 sz="30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C5F462D-3345-4978-B993-8DC7F7FB9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846" y="833127"/>
            <a:ext cx="7034798" cy="41148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8E9A68-59B1-494D-8CD6-CEE5B92AB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527" y="3385457"/>
            <a:ext cx="1548719" cy="551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9C5BC-DD80-4D17-97C8-264B9EB1D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527" y="4054763"/>
            <a:ext cx="1153265" cy="45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1874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ivid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3590</TotalTime>
  <Words>1885</Words>
  <Application>Microsoft Office PowerPoint</Application>
  <PresentationFormat>On-screen Show (16:9)</PresentationFormat>
  <Paragraphs>214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tahoma</vt:lpstr>
      <vt:lpstr>Helvetica Neue</vt:lpstr>
      <vt:lpstr>Roboto</vt:lpstr>
      <vt:lpstr>Microsoft Yahei</vt:lpstr>
      <vt:lpstr>Arial</vt:lpstr>
      <vt:lpstr>Simple Light</vt:lpstr>
      <vt:lpstr>1_Divider</vt:lpstr>
      <vt:lpstr>Real-Time Stock Data Analysis</vt:lpstr>
      <vt:lpstr>Machine Learning can predict the price of stocks.   Quantitative trading needs Real-time Data to make trading decisions.</vt:lpstr>
      <vt:lpstr>PowerPoint Presentation</vt:lpstr>
      <vt:lpstr>Develop a machine learning environment that can analyze stock data in real-time.</vt:lpstr>
      <vt:lpstr>PowerPoint Presentation</vt:lpstr>
      <vt:lpstr>Timestream Database</vt:lpstr>
      <vt:lpstr>Timestream Database is easy to fetch data for different intervals.</vt:lpstr>
      <vt:lpstr>SageMaker</vt:lpstr>
      <vt:lpstr>PowerPoint Presentation</vt:lpstr>
      <vt:lpstr>LSTM  Long Short-Term Memory recurrent neural networks  DeepAR Probabilistic Forcasting recurrent neural networks</vt:lpstr>
      <vt:lpstr>Long Short-Term Memory (LSTM)</vt:lpstr>
      <vt:lpstr>LSTM predict the prices of AMD</vt:lpstr>
      <vt:lpstr>DeepAR</vt:lpstr>
      <vt:lpstr>DeepAR predicted the 80% confidence interval of Apple</vt:lpstr>
      <vt:lpstr>LSTM vs DeepAR</vt:lpstr>
      <vt:lpstr>PowerPoint Presentation</vt:lpstr>
      <vt:lpstr>AMD interval 1-Day price (5 years) The change of 140 test points was  -18.89% The price dropped from 107 to 90.</vt:lpstr>
      <vt:lpstr>AMD interval 1 Day price (5 years) The change of 140 test points was -18.89% The price dropped from 107 to 90.</vt:lpstr>
      <vt:lpstr>Nasdaq interval 1 minute price on 04/22 The change of 130 test points was 0.4% The value rose from 13422 to 13358 </vt:lpstr>
      <vt:lpstr>Nasdaq interval 1 minute price on 04/22 The change of 130 test points was 0.4% The value rose from 13422 to 13358 </vt:lpstr>
      <vt:lpstr>The LSTM and DeepAR are able to predict the prices of stocks.  DeepAR is better than LSTM on intervals of 1 Day.  Two techniques are not good at forecasting prices with small changes, like intervals of 1-minute.</vt:lpstr>
      <vt:lpstr>PowerPoint Presentation</vt:lpstr>
      <vt:lpstr>1）Effort and time.  2）The problems of LSTM and DeepAR.       Diffcult to understand &amp; Time consuming.  3）How to evaluate predictions of prices of stock.       Can RMSE &amp; R^2 still work?  </vt:lpstr>
      <vt:lpstr>Improve the accuracy of models       1) More Data       2) More Features      3) NLP</vt:lpstr>
      <vt:lpstr>Q &amp; A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Stock Data Analysis</dc:title>
  <cp:lastModifiedBy>Yuehao Wang [student]</cp:lastModifiedBy>
  <cp:revision>257</cp:revision>
  <dcterms:modified xsi:type="dcterms:W3CDTF">2022-05-13T05:10:37Z</dcterms:modified>
</cp:coreProperties>
</file>